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68" r:id="rId3"/>
    <p:sldId id="272" r:id="rId4"/>
    <p:sldId id="270" r:id="rId5"/>
    <p:sldId id="271" r:id="rId6"/>
    <p:sldId id="259" r:id="rId7"/>
    <p:sldId id="26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7" d="100"/>
          <a:sy n="77" d="100"/>
        </p:scale>
        <p:origin x="-67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349EF8B-1C3A-473C-A43B-21DFDDA7A079}"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F557FFE-F2A7-42D2-9302-4F01C4491317}"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568FF45-AD77-41F5-B29A-53BF28E11788}"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E0536FD-FAC8-4AA8-B08E-8265993F966A}"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513F2BB-E423-406E-9A10-11061E34B92A}"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83BB8CF1-0D6C-42E2-8664-D9A1E9D4B89D}" type="slidenum">
              <a:rPr lang="en-US" altLang="en-US" smtClean="0"/>
              <a:pPr/>
              <a:t>‹#›</a:t>
            </a:fld>
            <a:endParaRPr lang="en-US" alt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62F5448-41C8-408C-80EC-27AF34F90B30}"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0BC9FF66-A952-41EB-A493-7D8AAC200BDD}"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64DFBD2A-29CF-4684-9693-9B1F4596EE37}"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lt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A5004BE-DCE8-44AA-A3C1-D1C526914021}"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B8158EC-B2AB-487A-B102-55119E960494}"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endParaRPr lang="en-US" alt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lt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40DB0E8-2094-4372-BCC4-DC099193BFA3}"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6.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4.bin"/><Relationship Id="rId7" Type="http://schemas.openxmlformats.org/officeDocument/2006/relationships/oleObject" Target="../embeddings/oleObject16.bin"/><Relationship Id="rId12"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7.wmf"/><Relationship Id="rId11" Type="http://schemas.openxmlformats.org/officeDocument/2006/relationships/oleObject" Target="../embeddings/oleObject18.bin"/><Relationship Id="rId5" Type="http://schemas.openxmlformats.org/officeDocument/2006/relationships/oleObject" Target="../embeddings/oleObject15.bin"/><Relationship Id="rId10" Type="http://schemas.openxmlformats.org/officeDocument/2006/relationships/image" Target="../media/image19.wmf"/><Relationship Id="rId4" Type="http://schemas.openxmlformats.org/officeDocument/2006/relationships/image" Target="../media/image16.wmf"/><Relationship Id="rId9" Type="http://schemas.openxmlformats.org/officeDocument/2006/relationships/oleObject" Target="../embeddings/oleObject1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eaLnBrk="1" hangingPunct="1">
              <a:defRPr/>
            </a:pPr>
            <a:r>
              <a:rPr lang="en-US" sz="4800" dirty="0" smtClean="0"/>
              <a:t>Differentiating “Combined” Functions ---Part I</a:t>
            </a:r>
          </a:p>
        </p:txBody>
      </p:sp>
      <p:sp>
        <p:nvSpPr>
          <p:cNvPr id="2051" name="Rectangle 3"/>
          <p:cNvSpPr>
            <a:spLocks noGrp="1" noChangeArrowheads="1"/>
          </p:cNvSpPr>
          <p:nvPr>
            <p:ph type="subTitle" idx="1"/>
          </p:nvPr>
        </p:nvSpPr>
        <p:spPr/>
        <p:txBody>
          <a:bodyPr>
            <a:normAutofit/>
          </a:bodyPr>
          <a:lstStyle/>
          <a:p>
            <a:pPr eaLnBrk="1" hangingPunct="1">
              <a:defRPr/>
            </a:pPr>
            <a:r>
              <a:rPr lang="en-US" dirty="0" smtClean="0"/>
              <a:t>Constant Multiples, Sums and Differences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Rot="1" noChangeArrowheads="1"/>
          </p:cNvSpPr>
          <p:nvPr>
            <p:ph type="title"/>
          </p:nvPr>
        </p:nvSpPr>
        <p:spPr/>
        <p:txBody>
          <a:bodyPr/>
          <a:lstStyle/>
          <a:p>
            <a:pPr eaLnBrk="1" hangingPunct="1">
              <a:defRPr/>
            </a:pPr>
            <a:r>
              <a:rPr lang="en-US" smtClean="0"/>
              <a:t>Algebraic Combinations</a:t>
            </a:r>
          </a:p>
        </p:txBody>
      </p:sp>
      <p:sp>
        <p:nvSpPr>
          <p:cNvPr id="9221" name="Rectangle 5"/>
          <p:cNvSpPr>
            <a:spLocks noGrp="1" noRot="1" noChangeArrowheads="1"/>
          </p:cNvSpPr>
          <p:nvPr>
            <p:ph idx="1"/>
          </p:nvPr>
        </p:nvSpPr>
        <p:spPr>
          <a:xfrm>
            <a:off x="822960" y="1100628"/>
            <a:ext cx="7520940" cy="5147772"/>
          </a:xfrm>
          <a:solidFill>
            <a:schemeClr val="accent1"/>
          </a:solidFill>
        </p:spPr>
        <p:txBody>
          <a:bodyPr>
            <a:normAutofit/>
          </a:bodyPr>
          <a:lstStyle/>
          <a:p>
            <a:pPr eaLnBrk="1" hangingPunct="1">
              <a:lnSpc>
                <a:spcPct val="90000"/>
              </a:lnSpc>
              <a:defRPr/>
            </a:pPr>
            <a:r>
              <a:rPr lang="en-US" sz="2800" b="1" dirty="0" smtClean="0">
                <a:solidFill>
                  <a:schemeClr val="bg1"/>
                </a:solidFill>
                <a:latin typeface="Times New Roman" pitchFamily="18" charset="0"/>
                <a:cs typeface="Times New Roman" pitchFamily="18" charset="0"/>
              </a:rPr>
              <a:t>We have seen that it is fairly easy to compute the derivative of a “simple” function using the definition of the derivative. </a:t>
            </a:r>
          </a:p>
          <a:p>
            <a:pPr eaLnBrk="1" hangingPunct="1">
              <a:lnSpc>
                <a:spcPct val="90000"/>
              </a:lnSpc>
              <a:defRPr/>
            </a:pPr>
            <a:r>
              <a:rPr lang="en-US" sz="2800" b="1" dirty="0" smtClean="0">
                <a:solidFill>
                  <a:schemeClr val="bg1"/>
                </a:solidFill>
                <a:latin typeface="Times New Roman" pitchFamily="18" charset="0"/>
                <a:cs typeface="Times New Roman" pitchFamily="18" charset="0"/>
              </a:rPr>
              <a:t>More complicated functions can be difficult or impossible to differentiate using this method.  </a:t>
            </a:r>
          </a:p>
          <a:p>
            <a:pPr eaLnBrk="1" hangingPunct="1">
              <a:lnSpc>
                <a:spcPct val="90000"/>
              </a:lnSpc>
              <a:defRPr/>
            </a:pPr>
            <a:r>
              <a:rPr lang="en-US" sz="2800" b="1" dirty="0" smtClean="0">
                <a:solidFill>
                  <a:schemeClr val="bg1"/>
                </a:solidFill>
                <a:latin typeface="Times New Roman" pitchFamily="18" charset="0"/>
                <a:cs typeface="Times New Roman" pitchFamily="18" charset="0"/>
              </a:rPr>
              <a:t>So we ask . . .  If we know the derivatives of two fairly simple functions, can we deduce the derivative of some algebraic combination (e.g. the sum or difference) of these functions without going back to the difference quotient? </a:t>
            </a:r>
          </a:p>
        </p:txBody>
      </p:sp>
      <p:sp>
        <p:nvSpPr>
          <p:cNvPr id="6" name="WordArt 6"/>
          <p:cNvSpPr>
            <a:spLocks noChangeArrowheads="1" noChangeShapeType="1" noTextEdit="1"/>
          </p:cNvSpPr>
          <p:nvPr/>
        </p:nvSpPr>
        <p:spPr bwMode="auto">
          <a:xfrm>
            <a:off x="1828800" y="2057400"/>
            <a:ext cx="5484813" cy="2741613"/>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en-US" sz="3600" kern="10" dirty="0">
                <a:ln w="9525">
                  <a:round/>
                  <a:headEnd/>
                  <a:tailEnd/>
                </a:ln>
                <a:gradFill rotWithShape="1">
                  <a:gsLst>
                    <a:gs pos="0">
                      <a:srgbClr val="FFE701"/>
                    </a:gs>
                    <a:gs pos="100000">
                      <a:srgbClr val="FE3E02"/>
                    </a:gs>
                  </a:gsLst>
                  <a:lin ang="5400000" scaled="1"/>
                </a:gradFill>
                <a:latin typeface="Impact"/>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wipe(left)">
                                      <p:cBhvr>
                                        <p:cTn id="12" dur="500"/>
                                        <p:tgtEl>
                                          <p:spTgt spid="92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21">
                                            <p:txEl>
                                              <p:pRg st="2" end="2"/>
                                            </p:txEl>
                                          </p:spTgt>
                                        </p:tgtEl>
                                        <p:attrNameLst>
                                          <p:attrName>style.visibility</p:attrName>
                                        </p:attrNameLst>
                                      </p:cBhvr>
                                      <p:to>
                                        <p:strVal val="visible"/>
                                      </p:to>
                                    </p:set>
                                    <p:animEffect transition="in" filter="wipe(left)">
                                      <p:cBhvr>
                                        <p:cTn id="17" dur="500"/>
                                        <p:tgtEl>
                                          <p:spTgt spid="922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strVal val="#ppt_w*0.70"/>
                                          </p:val>
                                        </p:tav>
                                        <p:tav tm="100000">
                                          <p:val>
                                            <p:strVal val="#ppt_w"/>
                                          </p:val>
                                        </p:tav>
                                      </p:tavLst>
                                    </p:anim>
                                    <p:anim calcmode="lin" valueType="num">
                                      <p:cBhvr>
                                        <p:cTn id="23" dur="1000" fill="hold"/>
                                        <p:tgtEl>
                                          <p:spTgt spid="6"/>
                                        </p:tgtEl>
                                        <p:attrNameLst>
                                          <p:attrName>ppt_h</p:attrName>
                                        </p:attrNameLst>
                                      </p:cBhvr>
                                      <p:tavLst>
                                        <p:tav tm="0">
                                          <p:val>
                                            <p:strVal val="#ppt_h"/>
                                          </p:val>
                                        </p:tav>
                                        <p:tav tm="100000">
                                          <p:val>
                                            <p:strVal val="#ppt_h"/>
                                          </p:val>
                                        </p:tav>
                                      </p:tavLst>
                                    </p:anim>
                                    <p:animEffect transition="in" filter="fade">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uiExpand="1" build="p"/>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49411" y="1676400"/>
            <a:ext cx="6934200" cy="2308324"/>
          </a:xfrm>
          <a:prstGeom prst="rect">
            <a:avLst/>
          </a:prstGeom>
          <a:solidFill>
            <a:schemeClr val="accent1"/>
          </a:solidFill>
          <a:ln>
            <a:solidFill>
              <a:schemeClr val="tx1"/>
            </a:solidFill>
          </a:ln>
        </p:spPr>
        <p:txBody>
          <a:bodyPr wrap="square" rtlCol="0">
            <a:spAutoFit/>
          </a:bodyPr>
          <a:lstStyle/>
          <a:p>
            <a:r>
              <a:rPr lang="en-US" sz="3600" dirty="0" smtClean="0">
                <a:solidFill>
                  <a:schemeClr val="bg1"/>
                </a:solidFill>
                <a:latin typeface="+mj-lt"/>
              </a:rPr>
              <a:t>Note:  We are  going to assume that all of the functions we talk about in this PowerPoint presentation are </a:t>
            </a:r>
            <a:r>
              <a:rPr lang="en-US" sz="3600" b="1" dirty="0" smtClean="0">
                <a:solidFill>
                  <a:schemeClr val="bg1"/>
                </a:solidFill>
                <a:effectLst>
                  <a:outerShdw blurRad="38100" dist="38100" dir="2700000" algn="tl">
                    <a:srgbClr val="000000">
                      <a:alpha val="43137"/>
                    </a:srgbClr>
                  </a:outerShdw>
                </a:effectLst>
                <a:latin typeface="+mj-lt"/>
              </a:rPr>
              <a:t>differentiable</a:t>
            </a:r>
            <a:r>
              <a:rPr lang="en-US" sz="3600" dirty="0" smtClean="0">
                <a:solidFill>
                  <a:schemeClr val="bg1"/>
                </a:solidFill>
                <a:latin typeface="+mj-lt"/>
              </a:rPr>
              <a:t>.</a:t>
            </a:r>
            <a:endParaRPr lang="en-US" sz="3600" dirty="0">
              <a:solidFill>
                <a:schemeClr val="bg1"/>
              </a:solidFill>
              <a:latin typeface="+mj-lt"/>
            </a:endParaRPr>
          </a:p>
        </p:txBody>
      </p:sp>
    </p:spTree>
    <p:extLst>
      <p:ext uri="{BB962C8B-B14F-4D97-AF65-F5344CB8AC3E}">
        <p14:creationId xmlns:p14="http://schemas.microsoft.com/office/powerpoint/2010/main" val="3044008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5"/>
          <p:cNvSpPr>
            <a:spLocks noChangeArrowheads="1"/>
          </p:cNvSpPr>
          <p:nvPr/>
        </p:nvSpPr>
        <p:spPr bwMode="auto">
          <a:xfrm>
            <a:off x="152400" y="1600200"/>
            <a:ext cx="8763000" cy="4876800"/>
          </a:xfrm>
          <a:prstGeom prst="rect">
            <a:avLst/>
          </a:prstGeom>
          <a:solidFill>
            <a:srgbClr val="99CC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2290" name="Rectangle 2"/>
          <p:cNvSpPr>
            <a:spLocks noGrp="1" noRot="1" noChangeArrowheads="1"/>
          </p:cNvSpPr>
          <p:nvPr>
            <p:ph type="title"/>
          </p:nvPr>
        </p:nvSpPr>
        <p:spPr/>
        <p:txBody>
          <a:bodyPr>
            <a:normAutofit fontScale="90000"/>
          </a:bodyPr>
          <a:lstStyle/>
          <a:p>
            <a:pPr algn="ctr" eaLnBrk="1" hangingPunct="1">
              <a:defRPr/>
            </a:pPr>
            <a:r>
              <a:rPr lang="en-US" sz="1800" dirty="0" smtClean="0"/>
              <a:t>The Derivative of </a:t>
            </a:r>
            <a:r>
              <a:rPr lang="en-US" dirty="0" smtClean="0"/>
              <a:t/>
            </a:r>
            <a:br>
              <a:rPr lang="en-US" dirty="0" smtClean="0"/>
            </a:br>
            <a:r>
              <a:rPr lang="en-US" dirty="0" smtClean="0"/>
              <a:t>a </a:t>
            </a:r>
            <a:r>
              <a:rPr lang="en-US" dirty="0" smtClean="0"/>
              <a:t>constant times a function</a:t>
            </a:r>
          </a:p>
        </p:txBody>
      </p:sp>
      <p:graphicFrame>
        <p:nvGraphicFramePr>
          <p:cNvPr id="12291" name="Object 3"/>
          <p:cNvGraphicFramePr>
            <a:graphicFrameLocks noGrp="1" noChangeAspect="1"/>
          </p:cNvGraphicFramePr>
          <p:nvPr>
            <p:ph idx="1"/>
          </p:nvPr>
        </p:nvGraphicFramePr>
        <p:xfrm>
          <a:off x="1411288" y="1981200"/>
          <a:ext cx="4435475" cy="731838"/>
        </p:xfrm>
        <a:graphic>
          <a:graphicData uri="http://schemas.openxmlformats.org/presentationml/2006/ole">
            <mc:AlternateContent xmlns:mc="http://schemas.openxmlformats.org/markup-compatibility/2006">
              <mc:Choice xmlns:v="urn:schemas-microsoft-com:vml" Requires="v">
                <p:oleObj spid="_x0000_s1041" name="Equation" r:id="rId3" imgW="2539800" imgH="419040" progId="Equation.DSMT4">
                  <p:embed/>
                </p:oleObj>
              </mc:Choice>
              <mc:Fallback>
                <p:oleObj name="Equation" r:id="rId3" imgW="2539800" imgH="4190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1288" y="1981200"/>
                        <a:ext cx="4435475"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4" name="Object 6"/>
          <p:cNvGraphicFramePr>
            <a:graphicFrameLocks noChangeAspect="1"/>
          </p:cNvGraphicFramePr>
          <p:nvPr/>
        </p:nvGraphicFramePr>
        <p:xfrm>
          <a:off x="2819400" y="3124200"/>
          <a:ext cx="3113088" cy="779463"/>
        </p:xfrm>
        <a:graphic>
          <a:graphicData uri="http://schemas.openxmlformats.org/presentationml/2006/ole">
            <mc:AlternateContent xmlns:mc="http://schemas.openxmlformats.org/markup-compatibility/2006">
              <mc:Choice xmlns:v="urn:schemas-microsoft-com:vml" Requires="v">
                <p:oleObj spid="_x0000_s1042" name="Equation" r:id="rId5" imgW="1676160" imgH="419040" progId="Equation.DSMT4">
                  <p:embed/>
                </p:oleObj>
              </mc:Choice>
              <mc:Fallback>
                <p:oleObj name="Equation" r:id="rId5" imgW="1676160" imgH="41904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3124200"/>
                        <a:ext cx="3113088" cy="779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5" name="Object 7"/>
          <p:cNvGraphicFramePr>
            <a:graphicFrameLocks noChangeAspect="1"/>
          </p:cNvGraphicFramePr>
          <p:nvPr/>
        </p:nvGraphicFramePr>
        <p:xfrm>
          <a:off x="2819400" y="4038600"/>
          <a:ext cx="2836863" cy="709613"/>
        </p:xfrm>
        <a:graphic>
          <a:graphicData uri="http://schemas.openxmlformats.org/presentationml/2006/ole">
            <mc:AlternateContent xmlns:mc="http://schemas.openxmlformats.org/markup-compatibility/2006">
              <mc:Choice xmlns:v="urn:schemas-microsoft-com:vml" Requires="v">
                <p:oleObj spid="_x0000_s1043" name="Equation" r:id="rId7" imgW="1676160" imgH="419040" progId="Equation.DSMT4">
                  <p:embed/>
                </p:oleObj>
              </mc:Choice>
              <mc:Fallback>
                <p:oleObj name="Equation" r:id="rId7" imgW="1676160" imgH="41904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19400" y="4038600"/>
                        <a:ext cx="2836863" cy="709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7" name="Object 9"/>
          <p:cNvGraphicFramePr>
            <a:graphicFrameLocks noChangeAspect="1"/>
          </p:cNvGraphicFramePr>
          <p:nvPr/>
        </p:nvGraphicFramePr>
        <p:xfrm>
          <a:off x="2819400" y="5029200"/>
          <a:ext cx="1177925" cy="377825"/>
        </p:xfrm>
        <a:graphic>
          <a:graphicData uri="http://schemas.openxmlformats.org/presentationml/2006/ole">
            <mc:AlternateContent xmlns:mc="http://schemas.openxmlformats.org/markup-compatibility/2006">
              <mc:Choice xmlns:v="urn:schemas-microsoft-com:vml" Requires="v">
                <p:oleObj spid="_x0000_s1044" name="Equation" r:id="rId9" imgW="634680" imgH="203040" progId="Equation.DSMT4">
                  <p:embed/>
                </p:oleObj>
              </mc:Choice>
              <mc:Fallback>
                <p:oleObj name="Equation" r:id="rId9" imgW="634680" imgH="203040" progId="Equation.DSMT4">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9400" y="5029200"/>
                        <a:ext cx="1177925" cy="377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Cloud Callout 9"/>
          <p:cNvSpPr/>
          <p:nvPr/>
        </p:nvSpPr>
        <p:spPr>
          <a:xfrm>
            <a:off x="5105400" y="2286000"/>
            <a:ext cx="2667000" cy="1524000"/>
          </a:xfrm>
          <a:prstGeom prst="cloudCallout">
            <a:avLst>
              <a:gd name="adj1" fmla="val -112347"/>
              <a:gd name="adj2" fmla="val 81017"/>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rPr>
              <a:t>Can we do this</a:t>
            </a:r>
            <a:r>
              <a:rPr lang="en-US" dirty="0" smtClean="0">
                <a:solidFill>
                  <a:schemeClr val="bg1"/>
                </a:solidFill>
              </a:rPr>
              <a:t>? Why?</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wipe(left)">
                                      <p:cBhvr>
                                        <p:cTn id="7" dur="500"/>
                                        <p:tgtEl>
                                          <p:spTgt spid="122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2294"/>
                                        </p:tgtEl>
                                        <p:attrNameLst>
                                          <p:attrName>style.visibility</p:attrName>
                                        </p:attrNameLst>
                                      </p:cBhvr>
                                      <p:to>
                                        <p:strVal val="visible"/>
                                      </p:to>
                                    </p:set>
                                    <p:animEffect transition="in" filter="wipe(left)">
                                      <p:cBhvr>
                                        <p:cTn id="12" dur="500"/>
                                        <p:tgtEl>
                                          <p:spTgt spid="122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wipe(left)">
                                      <p:cBhvr>
                                        <p:cTn id="17" dur="500"/>
                                        <p:tgtEl>
                                          <p:spTgt spid="122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2297"/>
                                        </p:tgtEl>
                                        <p:attrNameLst>
                                          <p:attrName>style.visibility</p:attrName>
                                        </p:attrNameLst>
                                      </p:cBhvr>
                                      <p:to>
                                        <p:strVal val="visible"/>
                                      </p:to>
                                    </p:set>
                                    <p:animEffect transition="in" filter="wipe(left)">
                                      <p:cBhvr>
                                        <p:cTn id="22" dur="500"/>
                                        <p:tgtEl>
                                          <p:spTgt spid="1229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does this mean?</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1626696503"/>
              </p:ext>
            </p:extLst>
          </p:nvPr>
        </p:nvGraphicFramePr>
        <p:xfrm>
          <a:off x="909204" y="1066800"/>
          <a:ext cx="1839191" cy="685800"/>
        </p:xfrm>
        <a:graphic>
          <a:graphicData uri="http://schemas.openxmlformats.org/presentationml/2006/ole">
            <mc:AlternateContent xmlns:mc="http://schemas.openxmlformats.org/markup-compatibility/2006">
              <mc:Choice xmlns:v="urn:schemas-microsoft-com:vml" Requires="v">
                <p:oleObj spid="_x0000_s2070" name="Equation" r:id="rId3" imgW="749160" imgH="279360" progId="Equation.DSMT4">
                  <p:embed/>
                </p:oleObj>
              </mc:Choice>
              <mc:Fallback>
                <p:oleObj name="Equation" r:id="rId3" imgW="749160" imgH="279360" progId="Equation.DSMT4">
                  <p:embed/>
                  <p:pic>
                    <p:nvPicPr>
                      <p:cNvPr id="0" name=""/>
                      <p:cNvPicPr/>
                      <p:nvPr/>
                    </p:nvPicPr>
                    <p:blipFill>
                      <a:blip r:embed="rId4"/>
                      <a:stretch>
                        <a:fillRect/>
                      </a:stretch>
                    </p:blipFill>
                    <p:spPr>
                      <a:xfrm>
                        <a:off x="909204" y="1066800"/>
                        <a:ext cx="1839191" cy="685800"/>
                      </a:xfrm>
                      <a:prstGeom prst="rect">
                        <a:avLst/>
                      </a:prstGeom>
                    </p:spPr>
                  </p:pic>
                </p:oleObj>
              </mc:Fallback>
            </mc:AlternateContent>
          </a:graphicData>
        </a:graphic>
      </p:graphicFrame>
      <p:sp>
        <p:nvSpPr>
          <p:cNvPr id="9" name="Down Arrow 8"/>
          <p:cNvSpPr/>
          <p:nvPr/>
        </p:nvSpPr>
        <p:spPr>
          <a:xfrm>
            <a:off x="1828800" y="1981200"/>
            <a:ext cx="3810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274906180"/>
              </p:ext>
            </p:extLst>
          </p:nvPr>
        </p:nvGraphicFramePr>
        <p:xfrm>
          <a:off x="838200" y="3200400"/>
          <a:ext cx="3368675" cy="966787"/>
        </p:xfrm>
        <a:graphic>
          <a:graphicData uri="http://schemas.openxmlformats.org/presentationml/2006/ole">
            <mc:AlternateContent xmlns:mc="http://schemas.openxmlformats.org/markup-compatibility/2006">
              <mc:Choice xmlns:v="urn:schemas-microsoft-com:vml" Requires="v">
                <p:oleObj spid="_x0000_s2071" name="Equation" r:id="rId5" imgW="1371600" imgH="393480" progId="Equation.DSMT4">
                  <p:embed/>
                </p:oleObj>
              </mc:Choice>
              <mc:Fallback>
                <p:oleObj name="Equation" r:id="rId5" imgW="1371600" imgH="393480" progId="Equation.DSMT4">
                  <p:embed/>
                  <p:pic>
                    <p:nvPicPr>
                      <p:cNvPr id="0" name="Object 7"/>
                      <p:cNvPicPr>
                        <a:picLocks noChangeAspect="1" noChangeArrowheads="1"/>
                      </p:cNvPicPr>
                      <p:nvPr/>
                    </p:nvPicPr>
                    <p:blipFill>
                      <a:blip r:embed="rId6"/>
                      <a:srcRect/>
                      <a:stretch>
                        <a:fillRect/>
                      </a:stretch>
                    </p:blipFill>
                    <p:spPr bwMode="auto">
                      <a:xfrm>
                        <a:off x="838200" y="3200400"/>
                        <a:ext cx="3368675" cy="96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585170765"/>
              </p:ext>
            </p:extLst>
          </p:nvPr>
        </p:nvGraphicFramePr>
        <p:xfrm>
          <a:off x="6172200" y="3276600"/>
          <a:ext cx="1185862" cy="622300"/>
        </p:xfrm>
        <a:graphic>
          <a:graphicData uri="http://schemas.openxmlformats.org/presentationml/2006/ole">
            <mc:AlternateContent xmlns:mc="http://schemas.openxmlformats.org/markup-compatibility/2006">
              <mc:Choice xmlns:v="urn:schemas-microsoft-com:vml" Requires="v">
                <p:oleObj spid="_x0000_s2072" name="Equation" r:id="rId7" imgW="482400" imgH="253800" progId="Equation.DSMT4">
                  <p:embed/>
                </p:oleObj>
              </mc:Choice>
              <mc:Fallback>
                <p:oleObj name="Equation" r:id="rId7" imgW="482400" imgH="253800" progId="Equation.DSMT4">
                  <p:embed/>
                  <p:pic>
                    <p:nvPicPr>
                      <p:cNvPr id="0" name="Object 9"/>
                      <p:cNvPicPr>
                        <a:picLocks noChangeAspect="1" noChangeArrowheads="1"/>
                      </p:cNvPicPr>
                      <p:nvPr/>
                    </p:nvPicPr>
                    <p:blipFill>
                      <a:blip r:embed="rId8"/>
                      <a:srcRect/>
                      <a:stretch>
                        <a:fillRect/>
                      </a:stretch>
                    </p:blipFill>
                    <p:spPr bwMode="auto">
                      <a:xfrm>
                        <a:off x="6172200" y="3276600"/>
                        <a:ext cx="1185862" cy="622300"/>
                      </a:xfrm>
                      <a:prstGeom prst="rect">
                        <a:avLst/>
                      </a:prstGeom>
                      <a:noFill/>
                      <a:ln>
                        <a:noFill/>
                      </a:ln>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737630510"/>
              </p:ext>
            </p:extLst>
          </p:nvPr>
        </p:nvGraphicFramePr>
        <p:xfrm>
          <a:off x="4191000" y="3200400"/>
          <a:ext cx="1903413" cy="1058863"/>
        </p:xfrm>
        <a:graphic>
          <a:graphicData uri="http://schemas.openxmlformats.org/presentationml/2006/ole">
            <mc:AlternateContent xmlns:mc="http://schemas.openxmlformats.org/markup-compatibility/2006">
              <mc:Choice xmlns:v="urn:schemas-microsoft-com:vml" Requires="v">
                <p:oleObj spid="_x0000_s2073" name="Equation" r:id="rId9" imgW="774360" imgH="431640" progId="Equation.DSMT4">
                  <p:embed/>
                </p:oleObj>
              </mc:Choice>
              <mc:Fallback>
                <p:oleObj name="Equation" r:id="rId9" imgW="774360" imgH="431640" progId="Equation.DSMT4">
                  <p:embed/>
                  <p:pic>
                    <p:nvPicPr>
                      <p:cNvPr id="0" name="Object 10"/>
                      <p:cNvPicPr>
                        <a:picLocks noChangeAspect="1" noChangeArrowheads="1"/>
                      </p:cNvPicPr>
                      <p:nvPr/>
                    </p:nvPicPr>
                    <p:blipFill>
                      <a:blip r:embed="rId10"/>
                      <a:srcRect/>
                      <a:stretch>
                        <a:fillRect/>
                      </a:stretch>
                    </p:blipFill>
                    <p:spPr bwMode="auto">
                      <a:xfrm>
                        <a:off x="4191000" y="3200400"/>
                        <a:ext cx="1903413"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5"/>
          <p:cNvSpPr>
            <a:spLocks noChangeArrowheads="1"/>
          </p:cNvSpPr>
          <p:nvPr/>
        </p:nvSpPr>
        <p:spPr bwMode="auto">
          <a:xfrm>
            <a:off x="152400" y="1600200"/>
            <a:ext cx="8763000" cy="4876800"/>
          </a:xfrm>
          <a:prstGeom prst="rect">
            <a:avLst/>
          </a:prstGeom>
          <a:solidFill>
            <a:srgbClr val="99CC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2290" name="Rectangle 2"/>
          <p:cNvSpPr>
            <a:spLocks noGrp="1" noRot="1" noChangeArrowheads="1"/>
          </p:cNvSpPr>
          <p:nvPr>
            <p:ph type="title"/>
          </p:nvPr>
        </p:nvSpPr>
        <p:spPr/>
        <p:txBody>
          <a:bodyPr>
            <a:normAutofit fontScale="90000"/>
          </a:bodyPr>
          <a:lstStyle/>
          <a:p>
            <a:pPr eaLnBrk="1" hangingPunct="1">
              <a:defRPr/>
            </a:pPr>
            <a:r>
              <a:rPr lang="en-US" dirty="0" smtClean="0"/>
              <a:t>The Derivative of the Sum of Two Functions</a:t>
            </a:r>
          </a:p>
        </p:txBody>
      </p:sp>
      <p:graphicFrame>
        <p:nvGraphicFramePr>
          <p:cNvPr id="12291" name="Object 3"/>
          <p:cNvGraphicFramePr>
            <a:graphicFrameLocks noGrp="1" noChangeAspect="1"/>
          </p:cNvGraphicFramePr>
          <p:nvPr>
            <p:ph idx="1"/>
          </p:nvPr>
        </p:nvGraphicFramePr>
        <p:xfrm>
          <a:off x="231775" y="1981200"/>
          <a:ext cx="6792913" cy="730250"/>
        </p:xfrm>
        <a:graphic>
          <a:graphicData uri="http://schemas.openxmlformats.org/presentationml/2006/ole">
            <mc:AlternateContent xmlns:mc="http://schemas.openxmlformats.org/markup-compatibility/2006">
              <mc:Choice xmlns:v="urn:schemas-microsoft-com:vml" Requires="v">
                <p:oleObj spid="_x0000_s3092" name="Equation" r:id="rId3" imgW="3898800" imgH="419040" progId="Equation.DSMT4">
                  <p:embed/>
                </p:oleObj>
              </mc:Choice>
              <mc:Fallback>
                <p:oleObj name="Equation" r:id="rId3" imgW="3898800" imgH="4190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1981200"/>
                        <a:ext cx="6792913"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4" name="Object 6"/>
          <p:cNvGraphicFramePr>
            <a:graphicFrameLocks noChangeAspect="1"/>
          </p:cNvGraphicFramePr>
          <p:nvPr/>
        </p:nvGraphicFramePr>
        <p:xfrm>
          <a:off x="685800" y="3276600"/>
          <a:ext cx="4645025" cy="731838"/>
        </p:xfrm>
        <a:graphic>
          <a:graphicData uri="http://schemas.openxmlformats.org/presentationml/2006/ole">
            <mc:AlternateContent xmlns:mc="http://schemas.openxmlformats.org/markup-compatibility/2006">
              <mc:Choice xmlns:v="urn:schemas-microsoft-com:vml" Requires="v">
                <p:oleObj spid="_x0000_s3093" name="Equation" r:id="rId5" imgW="2501640" imgH="393480" progId="Equation.DSMT4">
                  <p:embed/>
                </p:oleObj>
              </mc:Choice>
              <mc:Fallback>
                <p:oleObj name="Equation" r:id="rId5" imgW="2501640" imgH="39348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3276600"/>
                        <a:ext cx="4645025"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5" name="Object 7"/>
          <p:cNvGraphicFramePr>
            <a:graphicFrameLocks noChangeAspect="1"/>
          </p:cNvGraphicFramePr>
          <p:nvPr/>
        </p:nvGraphicFramePr>
        <p:xfrm>
          <a:off x="685800" y="4343400"/>
          <a:ext cx="4513263" cy="731838"/>
        </p:xfrm>
        <a:graphic>
          <a:graphicData uri="http://schemas.openxmlformats.org/presentationml/2006/ole">
            <mc:AlternateContent xmlns:mc="http://schemas.openxmlformats.org/markup-compatibility/2006">
              <mc:Choice xmlns:v="urn:schemas-microsoft-com:vml" Requires="v">
                <p:oleObj spid="_x0000_s3094" name="Equation" r:id="rId7" imgW="2666880" imgH="431640" progId="Equation.DSMT4">
                  <p:embed/>
                </p:oleObj>
              </mc:Choice>
              <mc:Fallback>
                <p:oleObj name="Equation" r:id="rId7" imgW="2666880" imgH="43164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4343400"/>
                        <a:ext cx="4513263"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6" name="Object 8"/>
          <p:cNvGraphicFramePr>
            <a:graphicFrameLocks noChangeAspect="1"/>
          </p:cNvGraphicFramePr>
          <p:nvPr/>
        </p:nvGraphicFramePr>
        <p:xfrm>
          <a:off x="762000" y="5410200"/>
          <a:ext cx="5087938" cy="731838"/>
        </p:xfrm>
        <a:graphic>
          <a:graphicData uri="http://schemas.openxmlformats.org/presentationml/2006/ole">
            <mc:AlternateContent xmlns:mc="http://schemas.openxmlformats.org/markup-compatibility/2006">
              <mc:Choice xmlns:v="urn:schemas-microsoft-com:vml" Requires="v">
                <p:oleObj spid="_x0000_s3095" name="Equation" r:id="rId9" imgW="2743200" imgH="393480" progId="Equation.DSMT4">
                  <p:embed/>
                </p:oleObj>
              </mc:Choice>
              <mc:Fallback>
                <p:oleObj name="Equation" r:id="rId9" imgW="2743200" imgH="39348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 y="5410200"/>
                        <a:ext cx="5087938"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7" name="Object 9"/>
          <p:cNvGraphicFramePr>
            <a:graphicFrameLocks noChangeAspect="1"/>
          </p:cNvGraphicFramePr>
          <p:nvPr/>
        </p:nvGraphicFramePr>
        <p:xfrm>
          <a:off x="5867400" y="5562600"/>
          <a:ext cx="1743075" cy="377825"/>
        </p:xfrm>
        <a:graphic>
          <a:graphicData uri="http://schemas.openxmlformats.org/presentationml/2006/ole">
            <mc:AlternateContent xmlns:mc="http://schemas.openxmlformats.org/markup-compatibility/2006">
              <mc:Choice xmlns:v="urn:schemas-microsoft-com:vml" Requires="v">
                <p:oleObj spid="_x0000_s3096" name="Equation" r:id="rId11" imgW="939600" imgH="203040" progId="Equation.DSMT4">
                  <p:embed/>
                </p:oleObj>
              </mc:Choice>
              <mc:Fallback>
                <p:oleObj name="Equation" r:id="rId11" imgW="939600" imgH="203040"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67400" y="5562600"/>
                        <a:ext cx="1743075" cy="377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Cloud Callout 9"/>
          <p:cNvSpPr/>
          <p:nvPr/>
        </p:nvSpPr>
        <p:spPr>
          <a:xfrm>
            <a:off x="4495800" y="3352800"/>
            <a:ext cx="2667000" cy="1524000"/>
          </a:xfrm>
          <a:prstGeom prst="cloudCallout">
            <a:avLst>
              <a:gd name="adj1" fmla="val -84184"/>
              <a:gd name="adj2" fmla="val 108874"/>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lumMod val="50000"/>
                  </a:schemeClr>
                </a:solidFill>
              </a:rPr>
              <a:t>Can we do this?</a:t>
            </a:r>
            <a:endParaRPr lang="en-US" dirty="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wipe(left)">
                                      <p:cBhvr>
                                        <p:cTn id="7" dur="500"/>
                                        <p:tgtEl>
                                          <p:spTgt spid="122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2294"/>
                                        </p:tgtEl>
                                        <p:attrNameLst>
                                          <p:attrName>style.visibility</p:attrName>
                                        </p:attrNameLst>
                                      </p:cBhvr>
                                      <p:to>
                                        <p:strVal val="visible"/>
                                      </p:to>
                                    </p:set>
                                    <p:animEffect transition="in" filter="wipe(left)">
                                      <p:cBhvr>
                                        <p:cTn id="12" dur="500"/>
                                        <p:tgtEl>
                                          <p:spTgt spid="122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wipe(left)">
                                      <p:cBhvr>
                                        <p:cTn id="17" dur="500"/>
                                        <p:tgtEl>
                                          <p:spTgt spid="122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2296"/>
                                        </p:tgtEl>
                                        <p:attrNameLst>
                                          <p:attrName>style.visibility</p:attrName>
                                        </p:attrNameLst>
                                      </p:cBhvr>
                                      <p:to>
                                        <p:strVal val="visible"/>
                                      </p:to>
                                    </p:set>
                                    <p:animEffect transition="in" filter="wipe(left)">
                                      <p:cBhvr>
                                        <p:cTn id="22" dur="500"/>
                                        <p:tgtEl>
                                          <p:spTgt spid="122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2297"/>
                                        </p:tgtEl>
                                        <p:attrNameLst>
                                          <p:attrName>style.visibility</p:attrName>
                                        </p:attrNameLst>
                                      </p:cBhvr>
                                      <p:to>
                                        <p:strVal val="visible"/>
                                      </p:to>
                                    </p:set>
                                    <p:animEffect transition="in" filter="wipe(left)">
                                      <p:cBhvr>
                                        <p:cTn id="27" dur="500"/>
                                        <p:tgtEl>
                                          <p:spTgt spid="1229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5"/>
          <p:cNvSpPr>
            <a:spLocks noChangeArrowheads="1"/>
          </p:cNvSpPr>
          <p:nvPr/>
        </p:nvSpPr>
        <p:spPr bwMode="auto">
          <a:xfrm>
            <a:off x="152400" y="1600200"/>
            <a:ext cx="8763000" cy="4876800"/>
          </a:xfrm>
          <a:prstGeom prst="rect">
            <a:avLst/>
          </a:prstGeom>
          <a:solidFill>
            <a:srgbClr val="99CC00"/>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2290" name="Rectangle 2"/>
          <p:cNvSpPr>
            <a:spLocks noGrp="1" noRot="1" noChangeArrowheads="1"/>
          </p:cNvSpPr>
          <p:nvPr>
            <p:ph type="title"/>
          </p:nvPr>
        </p:nvSpPr>
        <p:spPr>
          <a:xfrm>
            <a:off x="152400" y="152400"/>
            <a:ext cx="8839200" cy="1431925"/>
          </a:xfrm>
        </p:spPr>
        <p:txBody>
          <a:bodyPr>
            <a:normAutofit/>
          </a:bodyPr>
          <a:lstStyle/>
          <a:p>
            <a:pPr eaLnBrk="1" hangingPunct="1">
              <a:defRPr/>
            </a:pPr>
            <a:r>
              <a:rPr lang="en-US" dirty="0" smtClean="0"/>
              <a:t>The Derivative of the Difference of Two Functions</a:t>
            </a:r>
          </a:p>
        </p:txBody>
      </p:sp>
      <p:graphicFrame>
        <p:nvGraphicFramePr>
          <p:cNvPr id="12291" name="Object 3"/>
          <p:cNvGraphicFramePr>
            <a:graphicFrameLocks noGrp="1" noChangeAspect="1"/>
          </p:cNvGraphicFramePr>
          <p:nvPr>
            <p:ph idx="1"/>
          </p:nvPr>
        </p:nvGraphicFramePr>
        <p:xfrm>
          <a:off x="234950" y="1981200"/>
          <a:ext cx="6786563" cy="731838"/>
        </p:xfrm>
        <a:graphic>
          <a:graphicData uri="http://schemas.openxmlformats.org/presentationml/2006/ole">
            <mc:AlternateContent xmlns:mc="http://schemas.openxmlformats.org/markup-compatibility/2006">
              <mc:Choice xmlns:v="urn:schemas-microsoft-com:vml" Requires="v">
                <p:oleObj spid="_x0000_s4115" name="Equation" r:id="rId3" imgW="3886200" imgH="419040" progId="Equation.DSMT4">
                  <p:embed/>
                </p:oleObj>
              </mc:Choice>
              <mc:Fallback>
                <p:oleObj name="Equation" r:id="rId3" imgW="3886200" imgH="4190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950" y="1981200"/>
                        <a:ext cx="6786563"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4" name="Object 6"/>
          <p:cNvGraphicFramePr>
            <a:graphicFrameLocks noChangeAspect="1"/>
          </p:cNvGraphicFramePr>
          <p:nvPr/>
        </p:nvGraphicFramePr>
        <p:xfrm>
          <a:off x="685800" y="3276600"/>
          <a:ext cx="4645025" cy="731838"/>
        </p:xfrm>
        <a:graphic>
          <a:graphicData uri="http://schemas.openxmlformats.org/presentationml/2006/ole">
            <mc:AlternateContent xmlns:mc="http://schemas.openxmlformats.org/markup-compatibility/2006">
              <mc:Choice xmlns:v="urn:schemas-microsoft-com:vml" Requires="v">
                <p:oleObj spid="_x0000_s4116" name="Equation" r:id="rId5" imgW="2501640" imgH="393480" progId="Equation.DSMT4">
                  <p:embed/>
                </p:oleObj>
              </mc:Choice>
              <mc:Fallback>
                <p:oleObj name="Equation" r:id="rId5" imgW="2501640" imgH="39348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3276600"/>
                        <a:ext cx="4645025"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5" name="Object 7"/>
          <p:cNvGraphicFramePr>
            <a:graphicFrameLocks noChangeAspect="1"/>
          </p:cNvGraphicFramePr>
          <p:nvPr/>
        </p:nvGraphicFramePr>
        <p:xfrm>
          <a:off x="685800" y="4343400"/>
          <a:ext cx="4513263" cy="731838"/>
        </p:xfrm>
        <a:graphic>
          <a:graphicData uri="http://schemas.openxmlformats.org/presentationml/2006/ole">
            <mc:AlternateContent xmlns:mc="http://schemas.openxmlformats.org/markup-compatibility/2006">
              <mc:Choice xmlns:v="urn:schemas-microsoft-com:vml" Requires="v">
                <p:oleObj spid="_x0000_s4117" name="Equation" r:id="rId7" imgW="2666880" imgH="431640" progId="Equation.DSMT4">
                  <p:embed/>
                </p:oleObj>
              </mc:Choice>
              <mc:Fallback>
                <p:oleObj name="Equation" r:id="rId7" imgW="2666880" imgH="43164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4343400"/>
                        <a:ext cx="4513263"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6" name="Object 8"/>
          <p:cNvGraphicFramePr>
            <a:graphicFrameLocks noChangeAspect="1"/>
          </p:cNvGraphicFramePr>
          <p:nvPr/>
        </p:nvGraphicFramePr>
        <p:xfrm>
          <a:off x="762000" y="5410200"/>
          <a:ext cx="5087938" cy="731838"/>
        </p:xfrm>
        <a:graphic>
          <a:graphicData uri="http://schemas.openxmlformats.org/presentationml/2006/ole">
            <mc:AlternateContent xmlns:mc="http://schemas.openxmlformats.org/markup-compatibility/2006">
              <mc:Choice xmlns:v="urn:schemas-microsoft-com:vml" Requires="v">
                <p:oleObj spid="_x0000_s4118" name="Equation" r:id="rId9" imgW="2743200" imgH="393480" progId="Equation.DSMT4">
                  <p:embed/>
                </p:oleObj>
              </mc:Choice>
              <mc:Fallback>
                <p:oleObj name="Equation" r:id="rId9" imgW="2743200" imgH="39348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 y="5410200"/>
                        <a:ext cx="5087938"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7" name="Object 9"/>
          <p:cNvGraphicFramePr>
            <a:graphicFrameLocks noChangeAspect="1"/>
          </p:cNvGraphicFramePr>
          <p:nvPr/>
        </p:nvGraphicFramePr>
        <p:xfrm>
          <a:off x="5867400" y="5562600"/>
          <a:ext cx="1743075" cy="377825"/>
        </p:xfrm>
        <a:graphic>
          <a:graphicData uri="http://schemas.openxmlformats.org/presentationml/2006/ole">
            <mc:AlternateContent xmlns:mc="http://schemas.openxmlformats.org/markup-compatibility/2006">
              <mc:Choice xmlns:v="urn:schemas-microsoft-com:vml" Requires="v">
                <p:oleObj spid="_x0000_s4119" name="Equation" r:id="rId11" imgW="939600" imgH="203040" progId="Equation.DSMT4">
                  <p:embed/>
                </p:oleObj>
              </mc:Choice>
              <mc:Fallback>
                <p:oleObj name="Equation" r:id="rId11" imgW="939600" imgH="203040"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67400" y="5562600"/>
                        <a:ext cx="1743075" cy="377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wipe(left)">
                                      <p:cBhvr>
                                        <p:cTn id="7" dur="500"/>
                                        <p:tgtEl>
                                          <p:spTgt spid="122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2294"/>
                                        </p:tgtEl>
                                        <p:attrNameLst>
                                          <p:attrName>style.visibility</p:attrName>
                                        </p:attrNameLst>
                                      </p:cBhvr>
                                      <p:to>
                                        <p:strVal val="visible"/>
                                      </p:to>
                                    </p:set>
                                    <p:animEffect transition="in" filter="wipe(left)">
                                      <p:cBhvr>
                                        <p:cTn id="12" dur="500"/>
                                        <p:tgtEl>
                                          <p:spTgt spid="122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wipe(left)">
                                      <p:cBhvr>
                                        <p:cTn id="17" dur="500"/>
                                        <p:tgtEl>
                                          <p:spTgt spid="122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2296"/>
                                        </p:tgtEl>
                                        <p:attrNameLst>
                                          <p:attrName>style.visibility</p:attrName>
                                        </p:attrNameLst>
                                      </p:cBhvr>
                                      <p:to>
                                        <p:strVal val="visible"/>
                                      </p:to>
                                    </p:set>
                                    <p:animEffect transition="in" filter="wipe(left)">
                                      <p:cBhvr>
                                        <p:cTn id="22" dur="500"/>
                                        <p:tgtEl>
                                          <p:spTgt spid="122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2297"/>
                                        </p:tgtEl>
                                        <p:attrNameLst>
                                          <p:attrName>style.visibility</p:attrName>
                                        </p:attrNameLst>
                                      </p:cBhvr>
                                      <p:to>
                                        <p:strVal val="visible"/>
                                      </p:to>
                                    </p:set>
                                    <p:animEffect transition="in" filter="wipe(left)">
                                      <p:cBhvr>
                                        <p:cTn id="27" dur="500"/>
                                        <p:tgtEl>
                                          <p:spTgt spid="12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Times New Roman">
      <a:majorFont>
        <a:latin typeface="Times New Roman"/>
        <a:ea typeface=""/>
        <a:cs typeface=""/>
      </a:majorFont>
      <a:minorFont>
        <a:latin typeface="Times New Roman"/>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253</TotalTime>
  <Words>160</Words>
  <Application>Microsoft Office PowerPoint</Application>
  <PresentationFormat>On-screen Show (4:3)</PresentationFormat>
  <Paragraphs>14</Paragraphs>
  <Slides>7</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7</vt:i4>
      </vt:variant>
    </vt:vector>
  </HeadingPairs>
  <TitlesOfParts>
    <vt:vector size="15" baseType="lpstr">
      <vt:lpstr>Arial</vt:lpstr>
      <vt:lpstr>Arial Black</vt:lpstr>
      <vt:lpstr>Wingdings</vt:lpstr>
      <vt:lpstr>Calibri</vt:lpstr>
      <vt:lpstr>Times New Roman</vt:lpstr>
      <vt:lpstr>Angles</vt:lpstr>
      <vt:lpstr>MathType 6.0 Equation</vt:lpstr>
      <vt:lpstr>MathType 5.0 Equation</vt:lpstr>
      <vt:lpstr>Differentiating “Combined” Functions ---Part I</vt:lpstr>
      <vt:lpstr>Algebraic Combinations</vt:lpstr>
      <vt:lpstr>PowerPoint Presentation</vt:lpstr>
      <vt:lpstr>The Derivative of  a constant times a function</vt:lpstr>
      <vt:lpstr>What does this mean?</vt:lpstr>
      <vt:lpstr>The Derivative of the Sum of Two Functions</vt:lpstr>
      <vt:lpstr>The Derivative of the Difference of Two Functions</vt:lpstr>
    </vt:vector>
  </TitlesOfParts>
  <Company>Kenyon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Library and Information Services</dc:creator>
  <cp:lastModifiedBy>Carol Schumacher</cp:lastModifiedBy>
  <cp:revision>53</cp:revision>
  <dcterms:created xsi:type="dcterms:W3CDTF">2007-11-05T13:34:44Z</dcterms:created>
  <dcterms:modified xsi:type="dcterms:W3CDTF">2015-02-24T20:43:42Z</dcterms:modified>
</cp:coreProperties>
</file>